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3"/>
  </p:notesMasterIdLst>
  <p:sldIdLst>
    <p:sldId id="256" r:id="rId2"/>
    <p:sldId id="257" r:id="rId3"/>
    <p:sldId id="298" r:id="rId4"/>
    <p:sldId id="259" r:id="rId5"/>
    <p:sldId id="303" r:id="rId6"/>
    <p:sldId id="300" r:id="rId7"/>
    <p:sldId id="301" r:id="rId8"/>
    <p:sldId id="260" r:id="rId9"/>
    <p:sldId id="302" r:id="rId10"/>
    <p:sldId id="273" r:id="rId11"/>
    <p:sldId id="279" r:id="rId12"/>
  </p:sldIdLst>
  <p:sldSz cx="9144000" cy="5143500" type="screen16x9"/>
  <p:notesSz cx="6858000" cy="9144000"/>
  <p:embeddedFontLst>
    <p:embeddedFont>
      <p:font typeface="Exo 2" panose="020B0604020202020204" charset="0"/>
      <p:regular r:id="rId14"/>
      <p:bold r:id="rId15"/>
      <p:italic r:id="rId16"/>
      <p:boldItalic r:id="rId17"/>
    </p:embeddedFont>
    <p:embeddedFont>
      <p:font typeface="Fira Sans Extra Condensed Medium" panose="020B0604020202020204" charset="0"/>
      <p:regular r:id="rId18"/>
      <p:bold r:id="rId19"/>
      <p:italic r:id="rId20"/>
      <p:boldItalic r:id="rId21"/>
    </p:embeddedFont>
    <p:embeddedFont>
      <p:font typeface="Roboto Condensed" panose="020B0604020202020204" charset="0"/>
      <p:regular r:id="rId22"/>
      <p:bold r:id="rId23"/>
      <p:italic r:id="rId24"/>
      <p:boldItalic r:id="rId25"/>
    </p:embeddedFont>
    <p:embeddedFont>
      <p:font typeface="Roboto Condensed Light" panose="020B0604020202020204" charset="0"/>
      <p:regular r:id="rId26"/>
      <p:bold r:id="rId27"/>
      <p:italic r:id="rId28"/>
      <p:boldItalic r:id="rId29"/>
    </p:embeddedFont>
    <p:embeddedFont>
      <p:font typeface="Squada One"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01ACB2-5554-40CC-95C7-53D16C83EEC1}">
  <a:tblStyle styleId="{5401ACB2-5554-40CC-95C7-53D16C83EE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22T23:09:49.757"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50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225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7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805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63" r:id="rId4"/>
    <p:sldLayoutId id="2147483669" r:id="rId5"/>
    <p:sldLayoutId id="2147483670"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xcelDataReader/ExcelDataRead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5382491" y="4034050"/>
            <a:ext cx="302126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Tên Sinh Viên :</a:t>
            </a:r>
          </a:p>
          <a:p>
            <a:pPr marL="0" lvl="0" indent="0" algn="r" rtl="0">
              <a:spcBef>
                <a:spcPts val="0"/>
              </a:spcBef>
              <a:spcAft>
                <a:spcPts val="0"/>
              </a:spcAft>
              <a:buNone/>
            </a:pPr>
            <a:r>
              <a:rPr lang="en-US"/>
              <a:t>Văn Vũ Quốc Huy - 2001180344</a:t>
            </a:r>
          </a:p>
          <a:p>
            <a:pPr marL="0" lvl="0" indent="0" algn="r" rtl="0">
              <a:spcBef>
                <a:spcPts val="0"/>
              </a:spcBef>
              <a:spcAft>
                <a:spcPts val="0"/>
              </a:spcAft>
              <a:buNone/>
            </a:pPr>
            <a:r>
              <a:rPr lang="en-US"/>
              <a:t>Nguyễn Hùng Cường - 2001181038</a:t>
            </a:r>
          </a:p>
          <a:p>
            <a:pPr marL="0" lvl="0" indent="0" algn="r" rtl="0">
              <a:spcBef>
                <a:spcPts val="0"/>
              </a:spcBef>
              <a:spcAft>
                <a:spcPts val="0"/>
              </a:spcAft>
              <a:buNone/>
            </a:pPr>
            <a:r>
              <a:rPr lang="en-US"/>
              <a:t>Bùi Trọng Phát - 2001180305</a:t>
            </a:r>
            <a:endParaRPr/>
          </a:p>
        </p:txBody>
      </p:sp>
      <p:sp>
        <p:nvSpPr>
          <p:cNvPr id="137" name="Google Shape;137;p28"/>
          <p:cNvSpPr txBox="1">
            <a:spLocks noGrp="1"/>
          </p:cNvSpPr>
          <p:nvPr>
            <p:ph type="ctrTitle"/>
          </p:nvPr>
        </p:nvSpPr>
        <p:spPr>
          <a:xfrm>
            <a:off x="1662884" y="1035575"/>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rgbClr val="434343"/>
                </a:solidFill>
              </a:rPr>
              <a:t>KHAI KHÁC DỮ LIỆU</a:t>
            </a:r>
            <a:br>
              <a:rPr lang="en">
                <a:solidFill>
                  <a:srgbClr val="434343"/>
                </a:solidFill>
              </a:rPr>
            </a:br>
            <a:r>
              <a:rPr lang="en" sz="2400">
                <a:solidFill>
                  <a:srgbClr val="434343"/>
                </a:solidFill>
              </a:rPr>
              <a:t>Đề Tài : Ứng Dụng Tư Vấn Chọn Trường Cấp 3 Cho Học Sinh Trung Học Cơ Sở</a:t>
            </a:r>
            <a:br>
              <a:rPr lang="en">
                <a:solidFill>
                  <a:srgbClr val="434343"/>
                </a:solidFill>
              </a:rPr>
            </a:br>
            <a:endParaRPr>
              <a:solidFill>
                <a:srgbClr val="434343"/>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5954709" y="2234140"/>
            <a:ext cx="941860" cy="941860"/>
          </a:xfrm>
          <a:prstGeom prst="rect">
            <a:avLst/>
          </a:prstGeom>
        </p:spPr>
      </p:pic>
      <p:sp>
        <p:nvSpPr>
          <p:cNvPr id="6" name="Google Shape;136;p28"/>
          <p:cNvSpPr txBox="1">
            <a:spLocks/>
          </p:cNvSpPr>
          <p:nvPr/>
        </p:nvSpPr>
        <p:spPr>
          <a:xfrm>
            <a:off x="4788401" y="2476165"/>
            <a:ext cx="4352100" cy="717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Roboto Condensed Light"/>
              <a:buNone/>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dk1"/>
              </a:buClr>
              <a:buSzPts val="2800"/>
              <a:buFont typeface="Roboto Condensed Light"/>
              <a:buNone/>
              <a:defRPr sz="28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sz="1600" err="1"/>
              <a:t>Giảng</a:t>
            </a:r>
            <a:r>
              <a:rPr lang="en-US" sz="1600"/>
              <a:t> </a:t>
            </a:r>
            <a:r>
              <a:rPr lang="en-US" sz="1600" err="1"/>
              <a:t>Viên</a:t>
            </a:r>
            <a:r>
              <a:rPr lang="en-US" sz="1600"/>
              <a:t> </a:t>
            </a:r>
            <a:r>
              <a:rPr lang="en-US" sz="1600" err="1"/>
              <a:t>Hướng</a:t>
            </a:r>
            <a:r>
              <a:rPr lang="en-US" sz="1600"/>
              <a:t> </a:t>
            </a:r>
            <a:r>
              <a:rPr lang="en-US" sz="1600" err="1"/>
              <a:t>Dẫn</a:t>
            </a:r>
            <a:r>
              <a:rPr lang="en-US" sz="1600"/>
              <a:t> :</a:t>
            </a:r>
          </a:p>
          <a:p>
            <a:pPr marL="0" indent="0"/>
            <a:r>
              <a:rPr lang="en-US" sz="1600" b="1" err="1"/>
              <a:t>Thầy</a:t>
            </a:r>
            <a:r>
              <a:rPr lang="en-US" sz="1600" b="1"/>
              <a:t> – </a:t>
            </a:r>
            <a:r>
              <a:rPr lang="en-US" sz="1600" b="1" err="1"/>
              <a:t>Bùi</a:t>
            </a:r>
            <a:r>
              <a:rPr lang="en-US" sz="1600" b="1"/>
              <a:t> </a:t>
            </a:r>
            <a:r>
              <a:rPr lang="en-US" sz="1600" b="1" err="1"/>
              <a:t>Công</a:t>
            </a:r>
            <a:r>
              <a:rPr lang="en-US" sz="1600" b="1"/>
              <a:t> </a:t>
            </a:r>
            <a:r>
              <a:rPr lang="en-US" sz="1600" b="1" err="1"/>
              <a:t>Danh</a:t>
            </a:r>
            <a:endParaRPr lang="en-US" sz="1600" b="1"/>
          </a:p>
        </p:txBody>
      </p:sp>
      <p:sp>
        <p:nvSpPr>
          <p:cNvPr id="7" name="Google Shape;8519;p67"/>
          <p:cNvSpPr/>
          <p:nvPr/>
        </p:nvSpPr>
        <p:spPr>
          <a:xfrm>
            <a:off x="7808474" y="4756406"/>
            <a:ext cx="292936" cy="292936"/>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8520;p67"/>
          <p:cNvGrpSpPr/>
          <p:nvPr/>
        </p:nvGrpSpPr>
        <p:grpSpPr>
          <a:xfrm>
            <a:off x="8291070" y="4750301"/>
            <a:ext cx="292947" cy="292918"/>
            <a:chOff x="812101" y="2571761"/>
            <a:chExt cx="417066" cy="417024"/>
          </a:xfrm>
        </p:grpSpPr>
        <p:sp>
          <p:nvSpPr>
            <p:cNvPr id="9" name="Google Shape;8521;p6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22;p67"/>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23;p67"/>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24;p6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531;p67"/>
          <p:cNvGrpSpPr/>
          <p:nvPr/>
        </p:nvGrpSpPr>
        <p:grpSpPr>
          <a:xfrm>
            <a:off x="8691727" y="4751050"/>
            <a:ext cx="293372" cy="292933"/>
            <a:chOff x="2344476" y="2571761"/>
            <a:chExt cx="417671" cy="417045"/>
          </a:xfrm>
        </p:grpSpPr>
        <p:sp>
          <p:nvSpPr>
            <p:cNvPr id="14" name="Google Shape;8532;p67"/>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33;p67"/>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45"/>
          <p:cNvPicPr preferRelativeResize="0"/>
          <p:nvPr/>
        </p:nvPicPr>
        <p:blipFill rotWithShape="1">
          <a:blip r:embed="rId3">
            <a:alphaModFix/>
          </a:blip>
          <a:srcRect t="12341" b="3127"/>
          <a:stretch/>
        </p:blipFill>
        <p:spPr>
          <a:xfrm>
            <a:off x="12747" y="0"/>
            <a:ext cx="9131253" cy="5112883"/>
          </a:xfrm>
          <a:prstGeom prst="snip2DiagRect">
            <a:avLst>
              <a:gd name="adj1" fmla="val 0"/>
              <a:gd name="adj2" fmla="val 0"/>
            </a:avLst>
          </a:prstGeom>
          <a:noFill/>
          <a:ln>
            <a:noFill/>
          </a:ln>
        </p:spPr>
      </p:pic>
      <p:sp>
        <p:nvSpPr>
          <p:cNvPr id="424" name="Google Shape;424;p45"/>
          <p:cNvSpPr txBox="1">
            <a:spLocks noGrp="1"/>
          </p:cNvSpPr>
          <p:nvPr>
            <p:ph type="ctrTitle"/>
          </p:nvPr>
        </p:nvSpPr>
        <p:spPr>
          <a:xfrm flipH="1">
            <a:off x="1655575" y="1611150"/>
            <a:ext cx="5195700" cy="192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a:solidFill>
                  <a:srgbClr val="FF0000"/>
                </a:solidFill>
              </a:rPr>
              <a:t>DEMO</a:t>
            </a:r>
            <a:endParaRPr sz="6000">
              <a:solidFill>
                <a:srgbClr val="FF0000"/>
              </a:solidFill>
            </a:endParaRPr>
          </a:p>
        </p:txBody>
      </p:sp>
      <p:cxnSp>
        <p:nvCxnSpPr>
          <p:cNvPr id="425" name="Google Shape;425;p45"/>
          <p:cNvCxnSpPr/>
          <p:nvPr/>
        </p:nvCxnSpPr>
        <p:spPr>
          <a:xfrm rot="10800000">
            <a:off x="-6850" y="2056050"/>
            <a:ext cx="2468700" cy="0"/>
          </a:xfrm>
          <a:prstGeom prst="straightConnector1">
            <a:avLst/>
          </a:prstGeom>
          <a:noFill/>
          <a:ln w="9525" cap="flat" cmpd="sng">
            <a:solidFill>
              <a:schemeClr val="lt1"/>
            </a:solidFill>
            <a:prstDash val="solid"/>
            <a:round/>
            <a:headEnd type="none" w="med" len="med"/>
            <a:tailEnd type="none" w="med" len="med"/>
          </a:ln>
        </p:spPr>
      </p:cxnSp>
      <p:cxnSp>
        <p:nvCxnSpPr>
          <p:cNvPr id="426" name="Google Shape;426;p45"/>
          <p:cNvCxnSpPr/>
          <p:nvPr/>
        </p:nvCxnSpPr>
        <p:spPr>
          <a:xfrm rot="10800000">
            <a:off x="4389425" y="2962350"/>
            <a:ext cx="4747800" cy="0"/>
          </a:xfrm>
          <a:prstGeom prst="straightConnector1">
            <a:avLst/>
          </a:prstGeom>
          <a:noFill/>
          <a:ln w="9525" cap="flat" cmpd="sng">
            <a:solidFill>
              <a:schemeClr val="lt1"/>
            </a:solidFill>
            <a:prstDash val="solid"/>
            <a:round/>
            <a:headEnd type="none" w="med" len="med"/>
            <a:tailEnd type="none" w="med" len="med"/>
          </a:ln>
        </p:spPr>
      </p:cxnSp>
      <p:pic>
        <p:nvPicPr>
          <p:cNvPr id="9" name="Picture 4" descr="Ảnh động trang trí powerpoin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727" y="566929"/>
            <a:ext cx="4106624" cy="41066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Ảnh động trang trí powerpoint (17)"/>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127955" y="786583"/>
            <a:ext cx="2538932" cy="25389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807.photobucket.com/albums/yy355/xuanchinh0302/th_90.gif?t=13059660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677572">
            <a:off x="7061846" y="97139"/>
            <a:ext cx="955595" cy="991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endParaRPr/>
          </a:p>
        </p:txBody>
      </p:sp>
      <p:sp>
        <p:nvSpPr>
          <p:cNvPr id="598" name="Google Shape;598;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cxnSp>
        <p:nvCxnSpPr>
          <p:cNvPr id="599" name="Google Shape;599;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600" name="Google Shape;600;p51"/>
          <p:cNvGrpSpPr/>
          <p:nvPr/>
        </p:nvGrpSpPr>
        <p:grpSpPr>
          <a:xfrm>
            <a:off x="8090523" y="808178"/>
            <a:ext cx="279476" cy="279476"/>
            <a:chOff x="1379798" y="1723250"/>
            <a:chExt cx="397887" cy="397887"/>
          </a:xfrm>
        </p:grpSpPr>
        <p:sp>
          <p:nvSpPr>
            <p:cNvPr id="601" name="Google Shape;601;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1"/>
          <p:cNvGrpSpPr/>
          <p:nvPr/>
        </p:nvGrpSpPr>
        <p:grpSpPr>
          <a:xfrm>
            <a:off x="7341818" y="808178"/>
            <a:ext cx="279490" cy="279476"/>
            <a:chOff x="266768" y="1721375"/>
            <a:chExt cx="397907" cy="397887"/>
          </a:xfrm>
        </p:grpSpPr>
        <p:sp>
          <p:nvSpPr>
            <p:cNvPr id="606" name="Google Shape;606;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1"/>
          <p:cNvGrpSpPr/>
          <p:nvPr/>
        </p:nvGrpSpPr>
        <p:grpSpPr>
          <a:xfrm>
            <a:off x="7716184" y="808178"/>
            <a:ext cx="279461" cy="279476"/>
            <a:chOff x="864491" y="1723250"/>
            <a:chExt cx="397866" cy="397887"/>
          </a:xfrm>
        </p:grpSpPr>
        <p:sp>
          <p:nvSpPr>
            <p:cNvPr id="609" name="Google Shape;609;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2" name="Google Shape;612;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pic>
        <p:nvPicPr>
          <p:cNvPr id="18" name="Google Shape;655;p55"/>
          <p:cNvPicPr preferRelativeResize="0"/>
          <p:nvPr/>
        </p:nvPicPr>
        <p:blipFill rotWithShape="1">
          <a:blip r:embed="rId3">
            <a:alphaModFix/>
          </a:blip>
          <a:srcRect t="11708" b="17967"/>
          <a:stretch/>
        </p:blipFill>
        <p:spPr>
          <a:xfrm>
            <a:off x="3876851" y="2923379"/>
            <a:ext cx="1390297" cy="682774"/>
          </a:xfrm>
          <a:prstGeom prst="rect">
            <a:avLst/>
          </a:prstGeom>
          <a:noFill/>
          <a:ln>
            <a:noFill/>
          </a:ln>
        </p:spPr>
      </p:pic>
      <p:pic>
        <p:nvPicPr>
          <p:cNvPr id="1026" name="Picture 2" descr="Ảnh động trang trí powerpoint (6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262745" y="1386466"/>
            <a:ext cx="2507420" cy="25074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681374" y="1190770"/>
            <a:ext cx="7416608"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tx1"/>
                </a:solidFill>
              </a:rPr>
              <a:t>Mục Đích Chọn Đề Tài: </a:t>
            </a:r>
            <a:endParaRPr sz="3200">
              <a:solidFill>
                <a:schemeClr val="tx1"/>
              </a:solidFill>
            </a:endParaRPr>
          </a:p>
          <a:p>
            <a:pPr marL="0" lvl="0" indent="0" algn="just">
              <a:lnSpc>
                <a:spcPct val="100000"/>
              </a:lnSpc>
              <a:spcBef>
                <a:spcPts val="1600"/>
              </a:spcBef>
              <a:buNone/>
            </a:pPr>
            <a:r>
              <a:rPr lang="en-US">
                <a:solidFill>
                  <a:schemeClr val="dk1"/>
                </a:solidFill>
              </a:rPr>
              <a:t>	</a:t>
            </a:r>
            <a:r>
              <a:rPr lang="en-US" sz="2000">
                <a:solidFill>
                  <a:schemeClr val="dk1"/>
                </a:solidFill>
              </a:rPr>
              <a:t>- </a:t>
            </a:r>
            <a:r>
              <a:rPr lang="vi-VN" sz="2000"/>
              <a:t>Chọn</a:t>
            </a:r>
            <a:r>
              <a:rPr lang="en-US" sz="2000"/>
              <a:t> </a:t>
            </a:r>
            <a:r>
              <a:rPr lang="vi-VN" sz="2000"/>
              <a:t>trường ảnh hưởng lớn đến quá trình học tập, nghề nghiệp và chọn trường đại học trong tương lai. Nếu chọn </a:t>
            </a:r>
            <a:r>
              <a:rPr lang="en-US" sz="2000"/>
              <a:t>trường</a:t>
            </a:r>
            <a:r>
              <a:rPr lang="vi-VN" sz="2000"/>
              <a:t> phù hợp, trường có chất lượng tốt, thí sinh có thể phát huy hết khả năng của mình và có được môi trường học tập thoải mái. Còn ngược lại, thí sinh chọn sai</a:t>
            </a:r>
            <a:r>
              <a:rPr lang="en-US" sz="2000"/>
              <a:t> </a:t>
            </a:r>
            <a:r>
              <a:rPr lang="vi-VN" sz="2000"/>
              <a:t>trường thì sẽ không có động lực cố gắng trong học tập và có thể ảnh hưởng lớn đến quá trình thi sau này.</a:t>
            </a:r>
            <a:endParaRPr sz="2000">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784742" y="359777"/>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t>Giới Thiệu Đề Tài</a:t>
            </a:r>
            <a:endParaRPr sz="4000"/>
          </a:p>
          <a:p>
            <a:pPr marL="0" lvl="0" indent="0" algn="ctr" rtl="0">
              <a:spcBef>
                <a:spcPts val="0"/>
              </a:spcBef>
              <a:spcAft>
                <a:spcPts val="0"/>
              </a:spcAft>
              <a:buNone/>
            </a:pPr>
            <a:endParaRPr/>
          </a:p>
        </p:txBody>
      </p:sp>
      <p:sp>
        <p:nvSpPr>
          <p:cNvPr id="145" name="Google Shape;145;p29"/>
          <p:cNvSpPr txBox="1"/>
          <p:nvPr/>
        </p:nvSpPr>
        <p:spPr>
          <a:xfrm>
            <a:off x="1282578" y="4443200"/>
            <a:ext cx="6214200" cy="524400"/>
          </a:xfrm>
          <a:prstGeom prst="rect">
            <a:avLst/>
          </a:prstGeom>
          <a:noFill/>
          <a:ln>
            <a:noFill/>
          </a:ln>
        </p:spPr>
        <p:txBody>
          <a:bodyPr spcFirstLastPara="1" wrap="square" lIns="91425" tIns="91425" rIns="91425" bIns="91425" anchor="t" anchorCtr="0">
            <a:noAutofit/>
          </a:bodyPr>
          <a:lstStyle/>
          <a:p>
            <a:pPr lvl="0" algn="ctr"/>
            <a:r>
              <a:rPr lang="en-US"/>
              <a:t>© 2020 Hufi.edu.vn</a:t>
            </a:r>
            <a:r>
              <a:rPr lang="en" sz="1000">
                <a:solidFill>
                  <a:schemeClr val="dk1"/>
                </a:solidFill>
                <a:latin typeface="Roboto Condensed Light"/>
                <a:ea typeface="Roboto Condensed Light"/>
                <a:cs typeface="Roboto Condensed Light"/>
                <a:sym typeface="Roboto Condensed Light"/>
              </a:rPr>
              <a:t>.</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739032" y="1634116"/>
            <a:ext cx="6919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Ý Tưởng Thực Hiện: </a:t>
            </a:r>
            <a:endParaRPr sz="2400">
              <a:solidFill>
                <a:schemeClr val="dk1"/>
              </a:solidFill>
            </a:endParaRPr>
          </a:p>
          <a:p>
            <a:pPr marL="0" lvl="0" indent="0" algn="l" rtl="0">
              <a:lnSpc>
                <a:spcPct val="100000"/>
              </a:lnSpc>
              <a:spcBef>
                <a:spcPts val="1600"/>
              </a:spcBef>
              <a:spcAft>
                <a:spcPts val="0"/>
              </a:spcAft>
              <a:buNone/>
            </a:pPr>
            <a:r>
              <a:rPr lang="en-US" sz="1800">
                <a:solidFill>
                  <a:schemeClr val="dk1"/>
                </a:solidFill>
              </a:rPr>
              <a:t>	- Tìm hiểu sử dụng định nghĩa của thuật toán K-means để gom cụm gợi ý chọn trường phù hợp cho học sinh .</a:t>
            </a:r>
          </a:p>
          <a:p>
            <a:pPr marL="0" lvl="0" indent="0" algn="l" rtl="0">
              <a:lnSpc>
                <a:spcPct val="100000"/>
              </a:lnSpc>
              <a:spcBef>
                <a:spcPts val="1600"/>
              </a:spcBef>
              <a:spcAft>
                <a:spcPts val="0"/>
              </a:spcAft>
              <a:buNone/>
            </a:pPr>
            <a:r>
              <a:rPr lang="en-US">
                <a:solidFill>
                  <a:schemeClr val="dk1"/>
                </a:solidFill>
              </a:rPr>
              <a:t>	</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p>
        </p:txBody>
      </p:sp>
      <p:sp>
        <p:nvSpPr>
          <p:cNvPr id="144" name="Google Shape;144;p29"/>
          <p:cNvSpPr txBox="1">
            <a:spLocks noGrp="1"/>
          </p:cNvSpPr>
          <p:nvPr>
            <p:ph type="ctrTitle"/>
          </p:nvPr>
        </p:nvSpPr>
        <p:spPr>
          <a:xfrm>
            <a:off x="1784742" y="359777"/>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t>Giới Thiệu Đề Tài</a:t>
            </a:r>
            <a:endParaRPr sz="4000"/>
          </a:p>
          <a:p>
            <a:pPr marL="0" lvl="0" indent="0" algn="ctr" rtl="0">
              <a:spcBef>
                <a:spcPts val="0"/>
              </a:spcBef>
              <a:spcAft>
                <a:spcPts val="0"/>
              </a:spcAft>
              <a:buNone/>
            </a:pPr>
            <a:endParaRPr/>
          </a:p>
        </p:txBody>
      </p:sp>
      <p:sp>
        <p:nvSpPr>
          <p:cNvPr id="145" name="Google Shape;145;p29"/>
          <p:cNvSpPr txBox="1"/>
          <p:nvPr/>
        </p:nvSpPr>
        <p:spPr>
          <a:xfrm>
            <a:off x="1386375" y="4519400"/>
            <a:ext cx="6214200" cy="524400"/>
          </a:xfrm>
          <a:prstGeom prst="rect">
            <a:avLst/>
          </a:prstGeom>
          <a:noFill/>
          <a:ln>
            <a:noFill/>
          </a:ln>
        </p:spPr>
        <p:txBody>
          <a:bodyPr spcFirstLastPara="1" wrap="square" lIns="91425" tIns="91425" rIns="91425" bIns="91425" anchor="t" anchorCtr="0">
            <a:noAutofit/>
          </a:bodyPr>
          <a:lstStyle/>
          <a:p>
            <a:pPr lvl="0" algn="ctr"/>
            <a:r>
              <a:rPr lang="en-US"/>
              <a:t>© 2020 Hufi.edu.vn</a:t>
            </a:r>
            <a:endParaRPr sz="100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99077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0" y="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Các Bước Thực Hiện Đề Tài</a:t>
            </a:r>
            <a:endParaRPr/>
          </a:p>
        </p:txBody>
      </p:sp>
      <p:sp>
        <p:nvSpPr>
          <p:cNvPr id="176" name="Google Shape;176;p31"/>
          <p:cNvSpPr txBox="1">
            <a:spLocks noGrp="1"/>
          </p:cNvSpPr>
          <p:nvPr>
            <p:ph type="title" idx="2"/>
          </p:nvPr>
        </p:nvSpPr>
        <p:spPr>
          <a:xfrm flipH="1">
            <a:off x="88314" y="1454963"/>
            <a:ext cx="4116541" cy="9979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a:latin typeface="Roboto Condensed" panose="020B0604020202020204" charset="0"/>
                <a:ea typeface="Roboto Condensed" panose="020B0604020202020204" charset="0"/>
              </a:rPr>
              <a:t>1/ </a:t>
            </a:r>
            <a:br>
              <a:rPr lang="en" sz="3200" b="0">
                <a:latin typeface="Roboto Condensed" panose="020B0604020202020204" charset="0"/>
                <a:ea typeface="Roboto Condensed" panose="020B0604020202020204" charset="0"/>
              </a:rPr>
            </a:br>
            <a:r>
              <a:rPr lang="en" sz="3200" b="0">
                <a:latin typeface="Roboto Condensed" panose="020B0604020202020204" charset="0"/>
                <a:ea typeface="Roboto Condensed" panose="020B0604020202020204" charset="0"/>
              </a:rPr>
              <a:t>Chuẩn Bị Dữ Liệu Và Làm Sạch  Dữ Liệu</a:t>
            </a:r>
            <a:endParaRPr sz="3200" b="0">
              <a:latin typeface="Roboto Condensed" panose="020B0604020202020204" charset="0"/>
              <a:ea typeface="Roboto Condensed" panose="020B0604020202020204" charset="0"/>
            </a:endParaRPr>
          </a:p>
        </p:txBody>
      </p:sp>
      <p:cxnSp>
        <p:nvCxnSpPr>
          <p:cNvPr id="177" name="Google Shape;177;p31"/>
          <p:cNvCxnSpPr/>
          <p:nvPr/>
        </p:nvCxnSpPr>
        <p:spPr>
          <a:xfrm>
            <a:off x="83128" y="1167311"/>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863877" y="2675080"/>
            <a:ext cx="4698723" cy="1633684"/>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2000"/>
              <a:t>Chuẩn bị dữ liệu: File Excel bảng điểm tổng kết của 221 học sinh lớp 9. </a:t>
            </a:r>
          </a:p>
          <a:p>
            <a:pPr marL="171450" indent="-171450">
              <a:buFont typeface="Arial" panose="020B0604020202020204" pitchFamily="34" charset="0"/>
              <a:buChar char="•"/>
            </a:pPr>
            <a:r>
              <a:rPr lang="en-US" sz="2000"/>
              <a:t>Làm sạch dữ liệu: Loại bỏ những học sinh không có đủ các cột điểm. </a:t>
            </a:r>
          </a:p>
          <a:p>
            <a:pPr marL="171450" lvl="0" indent="-171450" algn="l" rtl="0">
              <a:spcBef>
                <a:spcPts val="0"/>
              </a:spcBef>
              <a:spcAft>
                <a:spcPts val="0"/>
              </a:spcAft>
              <a:buFont typeface="Arial" panose="020B0604020202020204" pitchFamily="34" charset="0"/>
              <a:buChar char="•"/>
            </a:pP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FE8A31-E946-4919-8BF8-26EBF2FC1F69}"/>
              </a:ext>
            </a:extLst>
          </p:cNvPr>
          <p:cNvPicPr>
            <a:picLocks noChangeAspect="1"/>
          </p:cNvPicPr>
          <p:nvPr/>
        </p:nvPicPr>
        <p:blipFill>
          <a:blip r:embed="rId2"/>
          <a:stretch>
            <a:fillRect/>
          </a:stretch>
        </p:blipFill>
        <p:spPr>
          <a:xfrm>
            <a:off x="79513" y="1344670"/>
            <a:ext cx="8627165" cy="3010749"/>
          </a:xfrm>
          <a:prstGeom prst="rect">
            <a:avLst/>
          </a:prstGeom>
        </p:spPr>
      </p:pic>
    </p:spTree>
    <p:extLst>
      <p:ext uri="{BB962C8B-B14F-4D97-AF65-F5344CB8AC3E}">
        <p14:creationId xmlns:p14="http://schemas.microsoft.com/office/powerpoint/2010/main" val="2239428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0" y="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Các Bước Thực Hiện Đề Tài</a:t>
            </a:r>
            <a:endParaRPr sz="3200"/>
          </a:p>
        </p:txBody>
      </p:sp>
      <p:sp>
        <p:nvSpPr>
          <p:cNvPr id="176" name="Google Shape;176;p31"/>
          <p:cNvSpPr txBox="1">
            <a:spLocks noGrp="1"/>
          </p:cNvSpPr>
          <p:nvPr>
            <p:ph type="title" idx="2"/>
          </p:nvPr>
        </p:nvSpPr>
        <p:spPr>
          <a:xfrm flipH="1">
            <a:off x="0" y="734334"/>
            <a:ext cx="5100213" cy="99796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400">
                <a:latin typeface="Roboto Condensed" panose="020B0604020202020204" charset="0"/>
                <a:ea typeface="Roboto Condensed" panose="020B0604020202020204" charset="0"/>
              </a:rPr>
              <a:t>2/ </a:t>
            </a:r>
            <a:r>
              <a:rPr lang="en" sz="2400" b="0">
                <a:latin typeface="Roboto Condensed" panose="020B0604020202020204" charset="0"/>
                <a:ea typeface="Roboto Condensed" panose="020B0604020202020204" charset="0"/>
              </a:rPr>
              <a:t>Tạo 1 Form Xử Lý Trong C#</a:t>
            </a:r>
            <a:endParaRPr sz="2400" b="0">
              <a:latin typeface="Roboto Condensed" panose="020B0604020202020204" charset="0"/>
              <a:ea typeface="Roboto Condensed" panose="020B0604020202020204" charset="0"/>
            </a:endParaRPr>
          </a:p>
        </p:txBody>
      </p:sp>
      <p:cxnSp>
        <p:nvCxnSpPr>
          <p:cNvPr id="177" name="Google Shape;177;p31"/>
          <p:cNvCxnSpPr/>
          <p:nvPr/>
        </p:nvCxnSpPr>
        <p:spPr>
          <a:xfrm>
            <a:off x="76201" y="1022100"/>
            <a:ext cx="1561500" cy="0"/>
          </a:xfrm>
          <a:prstGeom prst="straightConnector1">
            <a:avLst/>
          </a:prstGeom>
          <a:noFill/>
          <a:ln w="9525" cap="flat" cmpd="sng">
            <a:solidFill>
              <a:schemeClr val="dk1"/>
            </a:solidFill>
            <a:prstDash val="solid"/>
            <a:round/>
            <a:headEnd type="none" w="med" len="med"/>
            <a:tailEnd type="none" w="med" len="med"/>
          </a:ln>
        </p:spPr>
      </p:cxnSp>
      <p:pic>
        <p:nvPicPr>
          <p:cNvPr id="1028" name="Picture 4"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56" y="1392381"/>
            <a:ext cx="5943599" cy="3532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243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0" y="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Các Bước Thực Hiện Đề Tài</a:t>
            </a:r>
            <a:endParaRPr sz="3200"/>
          </a:p>
        </p:txBody>
      </p:sp>
      <p:sp>
        <p:nvSpPr>
          <p:cNvPr id="176" name="Google Shape;176;p31"/>
          <p:cNvSpPr txBox="1">
            <a:spLocks noGrp="1"/>
          </p:cNvSpPr>
          <p:nvPr>
            <p:ph type="title" idx="2"/>
          </p:nvPr>
        </p:nvSpPr>
        <p:spPr>
          <a:xfrm flipH="1">
            <a:off x="-1" y="734334"/>
            <a:ext cx="6040582" cy="997960"/>
          </a:xfrm>
          <a:prstGeom prst="rect">
            <a:avLst/>
          </a:prstGeom>
        </p:spPr>
        <p:txBody>
          <a:bodyPr spcFirstLastPara="1" wrap="square" lIns="91425" tIns="91425" rIns="91425" bIns="91425" anchor="ctr" anchorCtr="0">
            <a:noAutofit/>
          </a:bodyPr>
          <a:lstStyle/>
          <a:p>
            <a:pPr lvl="0"/>
            <a:r>
              <a:rPr lang="en" sz="2400">
                <a:latin typeface="Roboto Condensed" panose="020B0604020202020204" charset="0"/>
                <a:ea typeface="Roboto Condensed" panose="020B0604020202020204" charset="0"/>
              </a:rPr>
              <a:t>3/ </a:t>
            </a:r>
            <a:r>
              <a:rPr lang="vi-VN" sz="2400" b="0">
                <a:latin typeface="Roboto Condensed" panose="020B0604020202020204" charset="0"/>
                <a:ea typeface="Roboto Condensed" panose="020B0604020202020204" charset="0"/>
              </a:rPr>
              <a:t>Sử Dụng Thư Viện</a:t>
            </a:r>
            <a:r>
              <a:rPr lang="en-US" sz="2400" b="0">
                <a:ea typeface="Roboto Condensed" panose="020B0604020202020204" charset="0"/>
              </a:rPr>
              <a:t> </a:t>
            </a:r>
            <a:r>
              <a:rPr lang="vi-VN" sz="2400" b="0">
                <a:hlinkClick r:id="rId3"/>
              </a:rPr>
              <a:t>ExcelDataReader</a:t>
            </a:r>
            <a:endParaRPr lang="vi-VN" sz="2400" b="0">
              <a:latin typeface="Roboto Condensed" panose="020B0604020202020204" charset="0"/>
              <a:ea typeface="Roboto Condensed" panose="020B0604020202020204" charset="0"/>
            </a:endParaRPr>
          </a:p>
        </p:txBody>
      </p:sp>
      <p:cxnSp>
        <p:nvCxnSpPr>
          <p:cNvPr id="177" name="Google Shape;177;p31"/>
          <p:cNvCxnSpPr/>
          <p:nvPr/>
        </p:nvCxnSpPr>
        <p:spPr>
          <a:xfrm>
            <a:off x="76201" y="1022100"/>
            <a:ext cx="1561500" cy="0"/>
          </a:xfrm>
          <a:prstGeom prst="straightConnector1">
            <a:avLst/>
          </a:prstGeom>
          <a:noFill/>
          <a:ln w="9525" cap="flat" cmpd="sng">
            <a:solidFill>
              <a:schemeClr val="dk1"/>
            </a:solidFill>
            <a:prstDash val="solid"/>
            <a:round/>
            <a:headEnd type="none" w="med" len="med"/>
            <a:tailEnd type="none" w="med" len="med"/>
          </a:ln>
        </p:spPr>
      </p:cxnSp>
      <p:pic>
        <p:nvPicPr>
          <p:cNvPr id="2054" name="Picture 6" descr="Không có mô tả."/>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486" y="1398459"/>
            <a:ext cx="4829818" cy="326837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45;p29"/>
          <p:cNvSpPr txBox="1"/>
          <p:nvPr/>
        </p:nvSpPr>
        <p:spPr>
          <a:xfrm>
            <a:off x="499420" y="4611413"/>
            <a:ext cx="6251424" cy="317775"/>
          </a:xfrm>
          <a:prstGeom prst="rect">
            <a:avLst/>
          </a:prstGeom>
          <a:noFill/>
          <a:ln>
            <a:noFill/>
          </a:ln>
        </p:spPr>
        <p:txBody>
          <a:bodyPr spcFirstLastPara="1" wrap="square" lIns="91425" tIns="91425" rIns="91425" bIns="91425" anchor="t" anchorCtr="0">
            <a:noAutofit/>
          </a:bodyPr>
          <a:lstStyle/>
          <a:p>
            <a:pPr lvl="0" algn="ctr"/>
            <a:r>
              <a:rPr lang="en-US" sz="1000"/>
              <a:t>Link Kham Khảo : </a:t>
            </a:r>
            <a:r>
              <a:rPr lang="en-US" sz="1000" u="sng"/>
              <a:t>https://laptrinhvb.net/bai-viet/devexpress/---Csharp----Import-du-lieu-file-Excel-(xls,-xlsx,-csv)-vao-Dataset-hoac-Datatable/dc016480009700de.html</a:t>
            </a:r>
            <a:endParaRPr sz="1000" u="sng">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16221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7471186" y="676168"/>
            <a:ext cx="2033032" cy="8217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INPUT</a:t>
            </a:r>
            <a:endParaRPr sz="2800"/>
          </a:p>
        </p:txBody>
      </p:sp>
      <p:cxnSp>
        <p:nvCxnSpPr>
          <p:cNvPr id="185" name="Google Shape;185;p32"/>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pic>
        <p:nvPicPr>
          <p:cNvPr id="3074" name="Picture 2"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81012"/>
            <a:ext cx="6733020" cy="3407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7401913" y="672701"/>
            <a:ext cx="2033032" cy="8217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OUTPUT</a:t>
            </a:r>
            <a:endParaRPr sz="2800"/>
          </a:p>
        </p:txBody>
      </p:sp>
      <p:cxnSp>
        <p:nvCxnSpPr>
          <p:cNvPr id="185" name="Google Shape;185;p32"/>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pic>
        <p:nvPicPr>
          <p:cNvPr id="4098" name="Picture 2"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5174"/>
            <a:ext cx="9144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291042"/>
      </p:ext>
    </p:extLst>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325</Words>
  <Application>Microsoft Office PowerPoint</Application>
  <PresentationFormat>On-screen Show (16:9)</PresentationFormat>
  <Paragraphs>30</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Roboto Condensed Light</vt:lpstr>
      <vt:lpstr>Fira Sans Extra Condensed Medium</vt:lpstr>
      <vt:lpstr>Exo 2</vt:lpstr>
      <vt:lpstr>Squada One</vt:lpstr>
      <vt:lpstr>Roboto Condensed</vt:lpstr>
      <vt:lpstr>Arial</vt:lpstr>
      <vt:lpstr>Tech Newsletter by Slidesgo</vt:lpstr>
      <vt:lpstr>KHAI KHÁC DỮ LIỆU Đề Tài : Ứng Dụng Tư Vấn Chọn Trường Cấp 3 Cho Học Sinh Trung Học Cơ Sở </vt:lpstr>
      <vt:lpstr>Giới Thiệu Đề Tài </vt:lpstr>
      <vt:lpstr>Giới Thiệu Đề Tài </vt:lpstr>
      <vt:lpstr>Các Bước Thực Hiện Đề Tài</vt:lpstr>
      <vt:lpstr>PowerPoint Presentation</vt:lpstr>
      <vt:lpstr>Các Bước Thực Hiện Đề Tài</vt:lpstr>
      <vt:lpstr>Các Bước Thực Hiện Đề Tài</vt:lpstr>
      <vt:lpstr>INPUT</vt:lpstr>
      <vt:lpstr>OUTPUT</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KHAI KHÁC DỮ LIỆU Đề Tài : Ứng Dụng Chọn Trường Cấp 3 Cho Học Sinh Trung Học Cơ Sở </dc:title>
  <cp:lastModifiedBy>nguyenhungcuongbom@gmail.com</cp:lastModifiedBy>
  <cp:revision>23</cp:revision>
  <dcterms:modified xsi:type="dcterms:W3CDTF">2020-12-23T06:53:23Z</dcterms:modified>
</cp:coreProperties>
</file>